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3" r:id="rId1"/>
  </p:sldMasterIdLst>
  <p:sldIdLst>
    <p:sldId id="256" r:id="rId2"/>
    <p:sldId id="257" r:id="rId3"/>
    <p:sldId id="258" r:id="rId4"/>
    <p:sldId id="259" r:id="rId5"/>
    <p:sldId id="260" r:id="rId6"/>
    <p:sldId id="266"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8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444171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55126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3121346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123F07A-C549-41A6-A1EA-3ACE62CDA76F}" type="datetimeFigureOut">
              <a:rPr lang="ru-RU" smtClean="0"/>
              <a:t>17.12.2019</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654681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123F07A-C549-41A6-A1EA-3ACE62CDA76F}" type="datetimeFigureOut">
              <a:rPr lang="ru-RU" smtClean="0"/>
              <a:t>17.12.2019</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3183762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123F07A-C549-41A6-A1EA-3ACE62CDA76F}" type="datetimeFigureOut">
              <a:rPr lang="ru-RU" smtClean="0"/>
              <a:t>17.12.2019</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386379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3F07A-C549-41A6-A1EA-3ACE62CDA76F}" type="datetimeFigureOut">
              <a:rPr lang="ru-RU" smtClean="0"/>
              <a:t>17.12.2019</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1802041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123F07A-C549-41A6-A1EA-3ACE62CDA76F}" type="datetimeFigureOut">
              <a:rPr lang="ru-RU" smtClean="0"/>
              <a:t>17.12.2019</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59003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123F07A-C549-41A6-A1EA-3ACE62CDA76F}" type="datetimeFigureOut">
              <a:rPr lang="ru-RU" smtClean="0"/>
              <a:t>17.12.2019</a:t>
            </a:fld>
            <a:endParaRPr lang="ru-RU"/>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2875325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2261549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5BBF902-A81F-47AA-A423-59FB7ED498BE}"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1952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9123F07A-C549-41A6-A1EA-3ACE62CDA76F}" type="datetimeFigureOut">
              <a:rPr lang="ru-RU" smtClean="0"/>
              <a:t>17.12.2019</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2581888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9123F07A-C549-41A6-A1EA-3ACE62CDA76F}" type="datetimeFigureOut">
              <a:rPr lang="ru-RU" smtClean="0"/>
              <a:t>17.12.2019</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5BBF902-A81F-47AA-A423-59FB7ED498BE}"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01890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9123F07A-C549-41A6-A1EA-3ACE62CDA76F}" type="datetimeFigureOut">
              <a:rPr lang="ru-RU" smtClean="0"/>
              <a:t>17.12.2019</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1985869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1638537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123F07A-C549-41A6-A1EA-3ACE62CDA76F}" type="datetimeFigureOut">
              <a:rPr lang="ru-RU" smtClean="0"/>
              <a:t>17.12.2019</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5BBF902-A81F-47AA-A423-59FB7ED498BE}" type="slidenum">
              <a:rPr lang="ru-RU" smtClean="0"/>
              <a:t>‹#›</a:t>
            </a:fld>
            <a:endParaRPr lang="ru-RU"/>
          </a:p>
        </p:txBody>
      </p:sp>
    </p:spTree>
    <p:extLst>
      <p:ext uri="{BB962C8B-B14F-4D97-AF65-F5344CB8AC3E}">
        <p14:creationId xmlns:p14="http://schemas.microsoft.com/office/powerpoint/2010/main" val="4119154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123F07A-C549-41A6-A1EA-3ACE62CDA76F}" type="datetimeFigureOut">
              <a:rPr lang="ru-RU" smtClean="0"/>
              <a:t>17.12.2019</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5BBF902-A81F-47AA-A423-59FB7ED498BE}" type="slidenum">
              <a:rPr lang="ru-RU" smtClean="0"/>
              <a:t>‹#›</a:t>
            </a:fld>
            <a:endParaRPr lang="ru-RU"/>
          </a:p>
        </p:txBody>
      </p:sp>
    </p:spTree>
    <p:extLst>
      <p:ext uri="{BB962C8B-B14F-4D97-AF65-F5344CB8AC3E}">
        <p14:creationId xmlns:p14="http://schemas.microsoft.com/office/powerpoint/2010/main" val="4058529988"/>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3" y="357352"/>
            <a:ext cx="7164387" cy="4420029"/>
          </a:xfrm>
        </p:spPr>
        <p:txBody>
          <a:bodyPr>
            <a:normAutofit fontScale="90000"/>
          </a:bodyPr>
          <a:lstStyle/>
          <a:p>
            <a:r>
              <a:rPr lang="ru-RU" dirty="0" smtClean="0"/>
              <a:t/>
            </a:r>
            <a:br>
              <a:rPr lang="ru-RU" dirty="0" smtClean="0"/>
            </a:br>
            <a:r>
              <a:rPr lang="ru-RU" dirty="0" smtClean="0"/>
              <a:t> </a:t>
            </a:r>
            <a:br>
              <a:rPr lang="ru-RU" dirty="0" smtClean="0"/>
            </a:br>
            <a:r>
              <a:rPr lang="ru-RU" dirty="0" smtClean="0"/>
              <a:t/>
            </a:r>
            <a:br>
              <a:rPr lang="ru-RU" dirty="0" smtClean="0"/>
            </a:br>
            <a:r>
              <a:rPr lang="ru-RU" dirty="0" smtClean="0"/>
              <a:t>Лекция №1</a:t>
            </a:r>
            <a:br>
              <a:rPr lang="ru-RU" dirty="0" smtClean="0"/>
            </a:br>
            <a:r>
              <a:rPr lang="ru-RU" dirty="0" err="1" smtClean="0"/>
              <a:t>Тақырыбы</a:t>
            </a:r>
            <a:r>
              <a:rPr lang="ru-RU" dirty="0" smtClean="0"/>
              <a:t>: </a:t>
            </a:r>
            <a:r>
              <a:rPr lang="ru-RU" dirty="0" smtClean="0"/>
              <a:t/>
            </a:r>
            <a:br>
              <a:rPr lang="ru-RU" dirty="0" smtClean="0"/>
            </a:br>
            <a:r>
              <a:rPr lang="ru-RU" dirty="0" err="1" smtClean="0"/>
              <a:t>Құрылыста</a:t>
            </a:r>
            <a:r>
              <a:rPr lang="ru-RU" dirty="0" smtClean="0"/>
              <a:t> </a:t>
            </a:r>
            <a:r>
              <a:rPr lang="ru-RU" dirty="0" err="1" smtClean="0"/>
              <a:t>баға</a:t>
            </a:r>
            <a:r>
              <a:rPr lang="ru-RU" dirty="0" smtClean="0"/>
              <a:t> </a:t>
            </a:r>
            <a:r>
              <a:rPr lang="ru-RU" dirty="0" err="1" smtClean="0"/>
              <a:t>түзудің</a:t>
            </a:r>
            <a:r>
              <a:rPr lang="ru-RU" dirty="0" smtClean="0"/>
              <a:t> </a:t>
            </a:r>
            <a:r>
              <a:rPr lang="ru-RU" dirty="0" err="1" smtClean="0"/>
              <a:t>өзгешеліктері</a:t>
            </a:r>
            <a:r>
              <a:rPr lang="ru-RU" dirty="0"/>
              <a:t/>
            </a:r>
            <a:br>
              <a:rPr lang="ru-RU" dirty="0"/>
            </a:br>
            <a:endParaRPr lang="ru-RU" dirty="0"/>
          </a:p>
        </p:txBody>
      </p:sp>
      <p:sp>
        <p:nvSpPr>
          <p:cNvPr id="3" name="Подзаголовок 2"/>
          <p:cNvSpPr>
            <a:spLocks noGrp="1"/>
          </p:cNvSpPr>
          <p:nvPr>
            <p:ph type="subTitle" idx="1"/>
          </p:nvPr>
        </p:nvSpPr>
        <p:spPr>
          <a:xfrm>
            <a:off x="2589213" y="3615555"/>
            <a:ext cx="6815669" cy="1320802"/>
          </a:xfrm>
        </p:spPr>
        <p:txBody>
          <a:bodyPr>
            <a:normAutofit fontScale="92500" lnSpcReduction="10000"/>
          </a:bodyPr>
          <a:lstStyle/>
          <a:p>
            <a:endParaRPr lang="ru-RU" dirty="0" smtClean="0"/>
          </a:p>
          <a:p>
            <a:endParaRPr lang="ru-RU" dirty="0"/>
          </a:p>
          <a:p>
            <a:r>
              <a:rPr lang="ru-RU" dirty="0" smtClean="0"/>
              <a:t/>
            </a:r>
            <a:br>
              <a:rPr lang="ru-RU" dirty="0" smtClean="0"/>
            </a:br>
            <a:endParaRPr lang="ru-RU" dirty="0" smtClean="0"/>
          </a:p>
          <a:p>
            <a:endParaRPr lang="ru-RU" dirty="0"/>
          </a:p>
        </p:txBody>
      </p:sp>
    </p:spTree>
    <p:extLst>
      <p:ext uri="{BB962C8B-B14F-4D97-AF65-F5344CB8AC3E}">
        <p14:creationId xmlns:p14="http://schemas.microsoft.com/office/powerpoint/2010/main" val="31193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Лекция </a:t>
            </a:r>
            <a:r>
              <a:rPr lang="ru-RU" dirty="0" err="1"/>
              <a:t>жоспары</a:t>
            </a:r>
            <a:r>
              <a:rPr lang="ru-RU" dirty="0"/>
              <a:t>: </a:t>
            </a:r>
          </a:p>
        </p:txBody>
      </p:sp>
      <p:sp>
        <p:nvSpPr>
          <p:cNvPr id="3" name="Объект 2"/>
          <p:cNvSpPr>
            <a:spLocks noGrp="1"/>
          </p:cNvSpPr>
          <p:nvPr>
            <p:ph idx="1"/>
          </p:nvPr>
        </p:nvSpPr>
        <p:spPr/>
        <p:txBody>
          <a:bodyPr/>
          <a:lstStyle/>
          <a:p>
            <a:r>
              <a:rPr lang="ru-RU" dirty="0"/>
              <a:t/>
            </a:r>
            <a:br>
              <a:rPr lang="ru-RU" dirty="0"/>
            </a:br>
            <a:r>
              <a:rPr lang="ru-RU" dirty="0"/>
              <a:t>1.	</a:t>
            </a:r>
            <a:r>
              <a:rPr lang="ru-RU" dirty="0" err="1"/>
              <a:t>Кіріспе</a:t>
            </a:r>
            <a:r>
              <a:rPr lang="ru-RU" dirty="0"/>
              <a:t>. </a:t>
            </a:r>
            <a:r>
              <a:rPr lang="ru-RU" dirty="0" err="1"/>
              <a:t>Халық</a:t>
            </a:r>
            <a:r>
              <a:rPr lang="ru-RU" dirty="0"/>
              <a:t> </a:t>
            </a:r>
            <a:r>
              <a:rPr lang="ru-RU" dirty="0" err="1"/>
              <a:t>шаруашылықта</a:t>
            </a:r>
            <a:r>
              <a:rPr lang="ru-RU" dirty="0"/>
              <a:t> </a:t>
            </a:r>
            <a:r>
              <a:rPr lang="ru-RU" dirty="0" err="1"/>
              <a:t>бағаның</a:t>
            </a:r>
            <a:r>
              <a:rPr lang="ru-RU" dirty="0"/>
              <a:t> </a:t>
            </a:r>
            <a:r>
              <a:rPr lang="ru-RU" dirty="0" err="1"/>
              <a:t>рөлі</a:t>
            </a:r>
            <a:r>
              <a:rPr lang="ru-RU" dirty="0"/>
              <a:t> мен </a:t>
            </a:r>
            <a:r>
              <a:rPr lang="ru-RU" dirty="0" err="1"/>
              <a:t>функциясы</a:t>
            </a:r>
            <a:r>
              <a:rPr lang="ru-RU" dirty="0"/>
              <a:t> </a:t>
            </a:r>
            <a:br>
              <a:rPr lang="ru-RU" dirty="0"/>
            </a:br>
            <a:r>
              <a:rPr lang="ru-RU" dirty="0"/>
              <a:t>2.	</a:t>
            </a:r>
            <a:r>
              <a:rPr lang="ru-RU" dirty="0" err="1"/>
              <a:t>Құрылыс</a:t>
            </a:r>
            <a:r>
              <a:rPr lang="ru-RU" dirty="0"/>
              <a:t> </a:t>
            </a:r>
            <a:r>
              <a:rPr lang="ru-RU" dirty="0" err="1"/>
              <a:t>өніміне</a:t>
            </a:r>
            <a:r>
              <a:rPr lang="ru-RU" dirty="0"/>
              <a:t> </a:t>
            </a:r>
            <a:r>
              <a:rPr lang="ru-RU" dirty="0" err="1"/>
              <a:t>баға</a:t>
            </a:r>
            <a:r>
              <a:rPr lang="ru-RU" dirty="0"/>
              <a:t> </a:t>
            </a:r>
            <a:r>
              <a:rPr lang="ru-RU" dirty="0" err="1"/>
              <a:t>түзудің</a:t>
            </a:r>
            <a:r>
              <a:rPr lang="ru-RU" dirty="0"/>
              <a:t> </a:t>
            </a:r>
            <a:r>
              <a:rPr lang="ru-RU" dirty="0" err="1"/>
              <a:t>өзгешеліктері</a:t>
            </a:r>
            <a:r>
              <a:rPr lang="ru-RU" dirty="0"/>
              <a:t> </a:t>
            </a:r>
          </a:p>
        </p:txBody>
      </p:sp>
    </p:spTree>
    <p:extLst>
      <p:ext uri="{BB962C8B-B14F-4D97-AF65-F5344CB8AC3E}">
        <p14:creationId xmlns:p14="http://schemas.microsoft.com/office/powerpoint/2010/main" val="3343033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19807"/>
            <a:ext cx="9601196" cy="5056061"/>
          </a:xfrm>
        </p:spPr>
        <p:txBody>
          <a:bodyPr>
            <a:normAutofit/>
          </a:bodyPr>
          <a:lstStyle/>
          <a:p>
            <a:pPr algn="ctr">
              <a:spcAft>
                <a:spcPts val="0"/>
              </a:spcAft>
            </a:pPr>
            <a:r>
              <a:rPr lang="kk-KZ" b="1" dirty="0">
                <a:latin typeface="Times New Roman" panose="02020603050405020304" pitchFamily="18" charset="0"/>
                <a:ea typeface="Times New Roman" panose="02020603050405020304" pitchFamily="18" charset="0"/>
              </a:rPr>
              <a:t>1.Кіріспе. Халық шаруашылығында бағаның рөлі мен функциясы</a:t>
            </a:r>
            <a:endParaRPr lang="ru-RU" sz="2000" dirty="0">
              <a:latin typeface="Times New Roman" panose="02020603050405020304" pitchFamily="18" charset="0"/>
              <a:ea typeface="Times New Roman" panose="02020603050405020304" pitchFamily="18" charset="0"/>
            </a:endParaRPr>
          </a:p>
          <a:p>
            <a:pPr marL="0" indent="0" algn="ctr">
              <a:spcAft>
                <a:spcPts val="0"/>
              </a:spcAft>
              <a:buNone/>
            </a:pP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Нарық экономикалық дамуында бағаның рөлі өте жоғары. Маңызды бағаның жетілдіруіне және олардың қоғамдық қажетті еңбек шығынның сәйкестігіне өндірістердің шаруашылық қызметтерінің күшеюі және оны бағалауымен  байланысты. Тауар өндіріс жағдайында құн заңы өндіріс қарым-қатынасты қамытып,  көрсетіп,  баға механизм арқылы әсер етеді. Баға экономиканың белсенді аспабы, маңызды экономикалық тетігі оның көмегімен қоғамның мүддесіне құн заңын  пайдалану арқылы іске асырылады.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Бағаларды анықтау орта салалық өзіндік бағаны калькуляция жасаумен жүргізіледі. Осы халық шаруашылығында жинақталатын өнімді өндіруге, қоғамдық қажетті еңбек шығынын анықтауға мүмкіншілік береді. Өзіндік баға айналу процесінде өндіріске өзінің шығындарын толтыруға тұрақты қайтарылып тұратын құнның оңашаланған бөлігі. Өзінің құрамында материалдық шығындарды, еңбек ақыны және басқа өндірістің шығындарын жинақтап өзіндік баға құнының ең көп бөлігін қамтиды.</a:t>
            </a:r>
            <a:endParaRPr lang="ru-RU"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028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19807"/>
            <a:ext cx="9601196" cy="5056061"/>
          </a:xfrm>
        </p:spPr>
        <p:txBody>
          <a:bodyPr/>
          <a:lstStyle/>
          <a:p>
            <a:endParaRPr lang="ru-RU" dirty="0" smtClean="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p:txBody>
      </p:sp>
      <p:sp>
        <p:nvSpPr>
          <p:cNvPr id="2" name="Прямоугольник 1"/>
          <p:cNvSpPr/>
          <p:nvPr/>
        </p:nvSpPr>
        <p:spPr>
          <a:xfrm>
            <a:off x="1881351" y="335845"/>
            <a:ext cx="9711559" cy="3970318"/>
          </a:xfrm>
          <a:prstGeom prst="rect">
            <a:avLst/>
          </a:prstGeom>
        </p:spPr>
        <p:txBody>
          <a:bodyPr wrap="square">
            <a:spAutoFit/>
          </a:bodyPr>
          <a:lstStyle/>
          <a:p>
            <a:pPr marL="342900" lvl="0" indent="-342900" algn="ctr">
              <a:spcAft>
                <a:spcPts val="0"/>
              </a:spcAft>
              <a:buFont typeface="+mj-lt"/>
              <a:buAutoNum type="arabicPeriod" startAt="2"/>
              <a:tabLst>
                <a:tab pos="457200" algn="l"/>
              </a:tabLst>
            </a:pPr>
            <a:r>
              <a:rPr lang="kk-KZ" b="1" dirty="0">
                <a:latin typeface="Times New Roman" panose="02020603050405020304" pitchFamily="18" charset="0"/>
                <a:ea typeface="Times New Roman" panose="02020603050405020304" pitchFamily="18" charset="0"/>
              </a:rPr>
              <a:t>Құрылыс өніміне баға түзудің өзгешеліктері</a:t>
            </a:r>
            <a:endParaRPr lang="ru-RU" sz="1600" dirty="0">
              <a:latin typeface="Times New Roman" panose="02020603050405020304" pitchFamily="18" charset="0"/>
              <a:ea typeface="Times New Roman" panose="02020603050405020304" pitchFamily="18" charset="0"/>
            </a:endParaRPr>
          </a:p>
          <a:p>
            <a:pPr marL="228600">
              <a:spcAft>
                <a:spcPts val="0"/>
              </a:spcAft>
            </a:pPr>
            <a:r>
              <a:rPr lang="kk-KZ" b="1"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Құрылыста баға түзу механизімінің бірнеше спецификациялық өзгешеліктері  бар. </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Құрылыс - материал  саласы, басқа салаларға қарағанда бірқатар артықшылықтарға ие. Көрсетілген артықшылықтар жалпы және арнайы болып бөлінеді. Құрылыстың жалпы артықшылықтары: </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Құрылыста жұмыс орны және құрылыс машиналары, механизмдер, еңбек техникасы және технологиясы жылжымалы болса, ал өнім жылжымайтын болып есептеледі.</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Технологиялық байланыс, ол құрылыс процесінің құрамына кіреді. Өндірісте өнімнің шығуына дейін, өнімнің технологиясы өңделеді. Құрылыста құрылыс – монтаж жұмыстарына дейін уақытша өндіріс – тұрмыстық және әкімшілік, шаруашылық мекемелер құрылады, инженерлік коммуникациялар, жолдар, электр жүйелері және т. б. жасалады. </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Құрылыс монтажды жұмыстардың қиындық туғызуына және бір ай ішіндегі тұрақсыздық профессионалды квалификациялық жұмысшылардың құрамына байланысты.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9753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81351" y="788276"/>
            <a:ext cx="9469821" cy="5087592"/>
          </a:xfrm>
        </p:spPr>
        <p:txBody>
          <a:bodyPr>
            <a:normAutofit/>
          </a:bodyPr>
          <a:lstStyle/>
          <a:p>
            <a:r>
              <a:rPr lang="kk-KZ" dirty="0"/>
              <a:t>Сметалық құн инвестицияның шамасын, құрылысты қаржыландырудың, құрылыс өніміне келісім бағаны құрастыруды және т.б. анықтауға негіз болады. </a:t>
            </a:r>
            <a:endParaRPr lang="ru-RU" dirty="0"/>
          </a:p>
          <a:p>
            <a:r>
              <a:rPr lang="kk-KZ" dirty="0"/>
              <a:t>Обектінің құнын бағалау қажеттілігі, құрылыстың бастапқы этапында пайда болады. Жобалаудың жобалау алдын этапында объектінң шамалы (болжамды) бағасын анықтайды. Зерттеу, ізденіс және жобалау процессінде қосымша және бастапқы мәліметтер пайда болған кезде, объект құрылысының сметалық құнын нақты анықтауға қосымша мүмкіншіліктер пайда болады. Жобаланып жатқан объектінің құнын төмендету немесе жоғарылату, оның тиімділігін бағалауында қателіктерге, осы объект құрылысының дұрыс екендігінде қате шешімдерге апарады. Сметалық есептердің нақтылығы, жобалық өңдеулердің сапасы мен тиянақтылығына байланысты.</a:t>
            </a:r>
            <a:endParaRPr lang="ru-RU" dirty="0"/>
          </a:p>
        </p:txBody>
      </p:sp>
    </p:spTree>
    <p:extLst>
      <p:ext uri="{BB962C8B-B14F-4D97-AF65-F5344CB8AC3E}">
        <p14:creationId xmlns:p14="http://schemas.microsoft.com/office/powerpoint/2010/main" val="883574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56745"/>
            <a:ext cx="9601196" cy="5119123"/>
          </a:xfrm>
        </p:spPr>
        <p:txBody>
          <a:bodyPr/>
          <a:lstStyle/>
          <a:p>
            <a:pPr marL="228600"/>
            <a:r>
              <a:rPr lang="kk-KZ" b="1" dirty="0">
                <a:latin typeface="Times New Roman" panose="02020603050405020304" pitchFamily="18" charset="0"/>
                <a:ea typeface="Times New Roman" panose="02020603050405020304" pitchFamily="18" charset="0"/>
              </a:rPr>
              <a:t>Бақылау сұрақтары:</a:t>
            </a:r>
            <a:endParaRPr lang="ru-RU" sz="1600" dirty="0">
              <a:latin typeface="Times New Roman" panose="02020603050405020304" pitchFamily="18" charset="0"/>
              <a:ea typeface="Times New Roman" panose="02020603050405020304" pitchFamily="18" charset="0"/>
            </a:endParaRPr>
          </a:p>
          <a:p>
            <a:pPr lvl="0">
              <a:buFont typeface="+mj-lt"/>
              <a:buAutoNum type="arabicPeriod"/>
              <a:tabLst>
                <a:tab pos="457200" algn="l"/>
              </a:tabLst>
            </a:pPr>
            <a:r>
              <a:rPr lang="kk-KZ" dirty="0">
                <a:latin typeface="Times New Roman" panose="02020603050405020304" pitchFamily="18" charset="0"/>
                <a:ea typeface="Times New Roman" panose="02020603050405020304" pitchFamily="18" charset="0"/>
              </a:rPr>
              <a:t>Құрылыстың өзгешеліктері</a:t>
            </a:r>
            <a:endParaRPr lang="ru-RU" sz="1600" dirty="0">
              <a:latin typeface="Times New Roman" panose="02020603050405020304" pitchFamily="18" charset="0"/>
              <a:ea typeface="Times New Roman" panose="02020603050405020304" pitchFamily="18" charset="0"/>
            </a:endParaRPr>
          </a:p>
          <a:p>
            <a:pPr lvl="0">
              <a:buFont typeface="+mj-lt"/>
              <a:buAutoNum type="arabicPeriod"/>
              <a:tabLst>
                <a:tab pos="457200" algn="l"/>
              </a:tabLst>
            </a:pPr>
            <a:r>
              <a:rPr lang="kk-KZ" dirty="0">
                <a:latin typeface="Times New Roman" panose="02020603050405020304" pitchFamily="18" charset="0"/>
                <a:ea typeface="Times New Roman" panose="02020603050405020304" pitchFamily="18" charset="0"/>
              </a:rPr>
              <a:t>Құрылыстың құны деген не</a:t>
            </a:r>
            <a:r>
              <a:rPr lang="kk-KZ" dirty="0">
                <a:latin typeface="Times New Roman" panose="02020603050405020304" pitchFamily="18" charset="0"/>
                <a:ea typeface="Times New Roman" panose="02020603050405020304" pitchFamily="18" charset="0"/>
                <a:sym typeface="Symbol" panose="05050102010706020507" pitchFamily="18" charset="2"/>
              </a:rPr>
              <a:t></a:t>
            </a:r>
            <a:endParaRPr lang="ru-RU" sz="1600" dirty="0">
              <a:latin typeface="Times New Roman" panose="02020603050405020304" pitchFamily="18" charset="0"/>
              <a:ea typeface="Times New Roman" panose="02020603050405020304" pitchFamily="18" charset="0"/>
            </a:endParaRPr>
          </a:p>
          <a:p>
            <a:pPr lvl="0">
              <a:buFont typeface="+mj-lt"/>
              <a:buAutoNum type="arabicPeriod"/>
              <a:tabLst>
                <a:tab pos="457200" algn="l"/>
              </a:tabLst>
            </a:pPr>
            <a:r>
              <a:rPr lang="kk-KZ" dirty="0">
                <a:latin typeface="Times New Roman" panose="02020603050405020304" pitchFamily="18" charset="0"/>
                <a:ea typeface="Times New Roman" panose="02020603050405020304" pitchFamily="18" charset="0"/>
              </a:rPr>
              <a:t>Құрылыста баға түзудің ерекшелігі неде</a:t>
            </a:r>
            <a:r>
              <a:rPr lang="kk-KZ" dirty="0">
                <a:latin typeface="Times New Roman" panose="02020603050405020304" pitchFamily="18" charset="0"/>
                <a:ea typeface="Times New Roman" panose="02020603050405020304" pitchFamily="18" charset="0"/>
                <a:sym typeface="Symbol" panose="05050102010706020507" pitchFamily="18" charset="2"/>
              </a:rPr>
              <a:t></a:t>
            </a:r>
            <a:endParaRPr lang="ru-RU" sz="1600" dirty="0">
              <a:latin typeface="Times New Roman" panose="02020603050405020304" pitchFamily="18" charset="0"/>
              <a:ea typeface="Times New Roman" panose="02020603050405020304" pitchFamily="18" charset="0"/>
            </a:endParaRPr>
          </a:p>
          <a:p>
            <a:pPr lvl="0">
              <a:buFont typeface="+mj-lt"/>
              <a:buAutoNum type="arabicPeriod"/>
              <a:tabLst>
                <a:tab pos="457200" algn="l"/>
              </a:tabLst>
            </a:pPr>
            <a:r>
              <a:rPr lang="kk-KZ" dirty="0">
                <a:latin typeface="Times New Roman" panose="02020603050405020304" pitchFamily="18" charset="0"/>
                <a:ea typeface="Times New Roman" panose="02020603050405020304" pitchFamily="18" charset="0"/>
              </a:rPr>
              <a:t>Құрылыстың сметалық құны неге қажет</a:t>
            </a:r>
            <a:r>
              <a:rPr lang="kk-KZ" dirty="0">
                <a:latin typeface="Times New Roman" panose="02020603050405020304" pitchFamily="18" charset="0"/>
                <a:ea typeface="Times New Roman" panose="02020603050405020304" pitchFamily="18" charset="0"/>
                <a:sym typeface="Symbol" panose="05050102010706020507" pitchFamily="18" charset="2"/>
              </a:rPr>
              <a:t></a:t>
            </a:r>
            <a:endParaRPr lang="ru-RU" sz="1600" dirty="0">
              <a:latin typeface="Times New Roman" panose="02020603050405020304" pitchFamily="18" charset="0"/>
              <a:ea typeface="Times New Roman" panose="02020603050405020304" pitchFamily="18" charset="0"/>
            </a:endParaRPr>
          </a:p>
          <a:p>
            <a:pPr lvl="0">
              <a:buFont typeface="+mj-lt"/>
              <a:buAutoNum type="arabicPeriod"/>
              <a:tabLst>
                <a:tab pos="457200" algn="l"/>
              </a:tabLst>
            </a:pPr>
            <a:r>
              <a:rPr lang="kk-KZ" dirty="0">
                <a:latin typeface="Times New Roman" panose="02020603050405020304" pitchFamily="18" charset="0"/>
                <a:ea typeface="Times New Roman" panose="02020603050405020304" pitchFamily="18" charset="0"/>
              </a:rPr>
              <a:t>Құрылыстың сметалық құны неге негіз болады</a:t>
            </a:r>
            <a:r>
              <a:rPr lang="kk-KZ" dirty="0">
                <a:latin typeface="Times New Roman" panose="02020603050405020304" pitchFamily="18" charset="0"/>
                <a:ea typeface="Times New Roman" panose="02020603050405020304" pitchFamily="18" charset="0"/>
                <a:sym typeface="Symbol" panose="05050102010706020507" pitchFamily="18" charset="2"/>
              </a:rPr>
              <a:t></a:t>
            </a:r>
            <a:endParaRPr lang="ru-RU" sz="1600" dirty="0">
              <a:latin typeface="Times New Roman" panose="02020603050405020304" pitchFamily="18" charset="0"/>
              <a:ea typeface="Times New Roman" panose="02020603050405020304" pitchFamily="18" charset="0"/>
            </a:endParaRPr>
          </a:p>
          <a:p>
            <a:pPr marL="0" indent="0">
              <a:buNone/>
            </a:pP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3073154"/>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1294</TotalTime>
  <Words>269</Words>
  <Application>Microsoft Office PowerPoint</Application>
  <PresentationFormat>Широкоэкранный</PresentationFormat>
  <Paragraphs>38</Paragraphs>
  <Slides>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vt:i4>
      </vt:variant>
    </vt:vector>
  </HeadingPairs>
  <TitlesOfParts>
    <vt:vector size="12" baseType="lpstr">
      <vt:lpstr>Arial</vt:lpstr>
      <vt:lpstr>Century Gothic</vt:lpstr>
      <vt:lpstr>Symbol</vt:lpstr>
      <vt:lpstr>Times New Roman</vt:lpstr>
      <vt:lpstr>Wingdings 3</vt:lpstr>
      <vt:lpstr>Легкий дым</vt:lpstr>
      <vt:lpstr>    Лекция №1 Тақырыбы:  Құрылыста баға түзудің өзгешеліктері </vt:lpstr>
      <vt:lpstr>Лекция жоспары: </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Лекция №1 Тақырыбы: Құрылыста баға түзудің өзгешеліктері </dc:title>
  <dc:creator>Aser</dc:creator>
  <cp:lastModifiedBy>Aser</cp:lastModifiedBy>
  <cp:revision>5</cp:revision>
  <dcterms:created xsi:type="dcterms:W3CDTF">2019-12-16T19:31:47Z</dcterms:created>
  <dcterms:modified xsi:type="dcterms:W3CDTF">2019-12-17T17:43:27Z</dcterms:modified>
</cp:coreProperties>
</file>